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5" r:id="rId2"/>
  </p:sldMasterIdLst>
  <p:notesMasterIdLst>
    <p:notesMasterId r:id="rId6"/>
  </p:notesMasterIdLst>
  <p:handoutMasterIdLst>
    <p:handoutMasterId r:id="rId7"/>
  </p:handoutMasterIdLst>
  <p:sldIdLst>
    <p:sldId id="284" r:id="rId3"/>
    <p:sldId id="285" r:id="rId4"/>
    <p:sldId id="286" r:id="rId5"/>
  </p:sldIdLst>
  <p:sldSz cx="6858000" cy="51435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Palatino Linotype" panose="02040502050505030304" pitchFamily="18" charset="0"/>
      <p:regular r:id="rId12"/>
      <p:bold r:id="rId13"/>
      <p:italic r:id="rId14"/>
      <p:boldItalic r:id="rId15"/>
    </p:embeddedFont>
    <p:embeddedFont>
      <p:font typeface="Roboto Condensed" panose="02000000000000000000" pitchFamily="2" charset="0"/>
      <p:regular r:id="rId16"/>
      <p:bold r:id="rId17"/>
      <p:italic r:id="rId18"/>
      <p:boldItalic r:id="rId19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orient="horz" pos="3162" userDrawn="1">
          <p15:clr>
            <a:srgbClr val="A4A3A4"/>
          </p15:clr>
        </p15:guide>
        <p15:guide id="3" orient="horz" pos="2414" userDrawn="1">
          <p15:clr>
            <a:srgbClr val="A4A3A4"/>
          </p15:clr>
        </p15:guide>
        <p15:guide id="5" orient="horz" pos="2867" userDrawn="1">
          <p15:clr>
            <a:srgbClr val="A4A3A4"/>
          </p15:clr>
        </p15:guide>
        <p15:guide id="6" orient="horz" pos="214" userDrawn="1">
          <p15:clr>
            <a:srgbClr val="A4A3A4"/>
          </p15:clr>
        </p15:guide>
        <p15:guide id="7" orient="horz" pos="696" userDrawn="1">
          <p15:clr>
            <a:srgbClr val="A4A3A4"/>
          </p15:clr>
        </p15:guide>
        <p15:guide id="8" orient="horz" pos="2709" userDrawn="1">
          <p15:clr>
            <a:srgbClr val="A4A3A4"/>
          </p15:clr>
        </p15:guide>
        <p15:guide id="9" pos="1514" userDrawn="1">
          <p15:clr>
            <a:srgbClr val="A4A3A4"/>
          </p15:clr>
        </p15:guide>
        <p15:guide id="10" pos="1292" userDrawn="1">
          <p15:clr>
            <a:srgbClr val="A4A3A4"/>
          </p15:clr>
        </p15:guide>
        <p15:guide id="11" pos="4106" userDrawn="1">
          <p15:clr>
            <a:srgbClr val="A4A3A4"/>
          </p15:clr>
        </p15:guide>
        <p15:guide id="12" pos="221" userDrawn="1">
          <p15:clr>
            <a:srgbClr val="A4A3A4"/>
          </p15:clr>
        </p15:guide>
        <p15:guide id="13" pos="3025" userDrawn="1">
          <p15:clr>
            <a:srgbClr val="A4A3A4"/>
          </p15:clr>
        </p15:guide>
        <p15:guide id="14" pos="2809" userDrawn="1">
          <p15:clr>
            <a:srgbClr val="A4A3A4"/>
          </p15:clr>
        </p15:guide>
        <p15:guide id="15" pos="2378" userDrawn="1">
          <p15:clr>
            <a:srgbClr val="A4A3A4"/>
          </p15:clr>
        </p15:guide>
        <p15:guide id="16" pos="433" userDrawn="1">
          <p15:clr>
            <a:srgbClr val="A4A3A4"/>
          </p15:clr>
        </p15:guide>
        <p15:guide id="17" pos="648" userDrawn="1">
          <p15:clr>
            <a:srgbClr val="A4A3A4"/>
          </p15:clr>
        </p15:guide>
        <p15:guide id="18" pos="867" userDrawn="1">
          <p15:clr>
            <a:srgbClr val="A4A3A4"/>
          </p15:clr>
        </p15:guide>
        <p15:guide id="19" pos="1082" userDrawn="1">
          <p15:clr>
            <a:srgbClr val="A4A3A4"/>
          </p15:clr>
        </p15:guide>
        <p15:guide id="20" pos="1734" userDrawn="1">
          <p15:clr>
            <a:srgbClr val="A4A3A4"/>
          </p15:clr>
        </p15:guide>
        <p15:guide id="21" pos="1946" userDrawn="1">
          <p15:clr>
            <a:srgbClr val="A4A3A4"/>
          </p15:clr>
        </p15:guide>
        <p15:guide id="22" pos="2160" userDrawn="1">
          <p15:clr>
            <a:srgbClr val="A4A3A4"/>
          </p15:clr>
        </p15:guide>
        <p15:guide id="23" pos="2594" userDrawn="1">
          <p15:clr>
            <a:srgbClr val="A4A3A4"/>
          </p15:clr>
        </p15:guide>
        <p15:guide id="25" pos="3453" userDrawn="1">
          <p15:clr>
            <a:srgbClr val="A4A3A4"/>
          </p15:clr>
        </p15:guide>
        <p15:guide id="26" pos="3674" userDrawn="1">
          <p15:clr>
            <a:srgbClr val="A4A3A4"/>
          </p15:clr>
        </p15:guide>
        <p15:guide id="27" pos="3890" userDrawn="1">
          <p15:clr>
            <a:srgbClr val="A4A3A4"/>
          </p15:clr>
        </p15:guide>
        <p15:guide id="28" orient="horz" pos="3153" userDrawn="1">
          <p15:clr>
            <a:srgbClr val="A4A3A4"/>
          </p15:clr>
        </p15:guide>
        <p15:guide id="29" orient="horz" pos="2836" userDrawn="1">
          <p15:clr>
            <a:srgbClr val="A4A3A4"/>
          </p15:clr>
        </p15:guide>
        <p15:guide id="30" pos="32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F5D"/>
    <a:srgbClr val="BD9F21"/>
    <a:srgbClr val="FFC864"/>
    <a:srgbClr val="FFBE64"/>
    <a:srgbClr val="F0AA46"/>
    <a:srgbClr val="F0A050"/>
    <a:srgbClr val="FFB464"/>
    <a:srgbClr val="FABE5A"/>
    <a:srgbClr val="F0A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1690" autoAdjust="0"/>
  </p:normalViewPr>
  <p:slideViewPr>
    <p:cSldViewPr snapToGrid="0" snapToObjects="1">
      <p:cViewPr>
        <p:scale>
          <a:sx n="100" d="100"/>
          <a:sy n="100" d="100"/>
        </p:scale>
        <p:origin x="1040" y="-260"/>
      </p:cViewPr>
      <p:guideLst>
        <p:guide orient="horz" pos="1620"/>
        <p:guide orient="horz" pos="3162"/>
        <p:guide orient="horz" pos="2414"/>
        <p:guide orient="horz" pos="2867"/>
        <p:guide orient="horz" pos="214"/>
        <p:guide orient="horz" pos="696"/>
        <p:guide orient="horz" pos="2709"/>
        <p:guide pos="1514"/>
        <p:guide pos="1292"/>
        <p:guide pos="4106"/>
        <p:guide pos="221"/>
        <p:guide pos="3025"/>
        <p:guide pos="2809"/>
        <p:guide pos="2378"/>
        <p:guide pos="433"/>
        <p:guide pos="648"/>
        <p:guide pos="867"/>
        <p:guide pos="1082"/>
        <p:guide pos="1734"/>
        <p:guide pos="1946"/>
        <p:guide pos="2160"/>
        <p:guide pos="2594"/>
        <p:guide pos="3453"/>
        <p:guide pos="3674"/>
        <p:guide pos="3890"/>
        <p:guide orient="horz" pos="3153"/>
        <p:guide orient="horz" pos="2836"/>
        <p:guide pos="32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23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42F8-4030-468B-846F-DE3B6AB6CE0D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AA542-7317-4AC6-A4A4-9C0CA74357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B2040-EA4D-4002-BC41-13AC0377AF84}" type="datetimeFigureOut">
              <a:rPr lang="de-DE" smtClean="0"/>
              <a:t>14.06.2021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DD7A-5464-40FD-B5CC-4CA36D7CC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3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6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521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71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 flipV="1">
            <a:off x="-1" y="4500000"/>
            <a:ext cx="34425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7" name="Grafik 6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787" y="4500000"/>
            <a:ext cx="3429000" cy="39600"/>
          </a:xfrm>
          <a:prstGeom prst="rect">
            <a:avLst/>
          </a:prstGeom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249685" y="4719770"/>
            <a:ext cx="4266010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75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2641231" y="4884575"/>
            <a:ext cx="3874464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z="750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r>
              <a:rPr lang="de-DE" sz="750" dirty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t> / 15</a:t>
            </a:r>
          </a:p>
        </p:txBody>
      </p:sp>
    </p:spTree>
    <p:extLst>
      <p:ext uri="{BB962C8B-B14F-4D97-AF65-F5344CB8AC3E}">
        <p14:creationId xmlns:p14="http://schemas.microsoft.com/office/powerpoint/2010/main" val="3466441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derseite für große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4312920"/>
            <a:ext cx="6858000" cy="891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867" y="4644000"/>
            <a:ext cx="78442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72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 flipV="1">
            <a:off x="-1" y="4500000"/>
            <a:ext cx="34425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7" name="Grafik 6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787" y="4500000"/>
            <a:ext cx="3429000" cy="39600"/>
          </a:xfrm>
          <a:prstGeom prst="rect">
            <a:avLst/>
          </a:prstGeom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249685" y="4719770"/>
            <a:ext cx="4266010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750" dirty="0">
                <a:solidFill>
                  <a:schemeClr val="bg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2641231" y="4884575"/>
            <a:ext cx="3874464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z="75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r>
              <a:rPr lang="de-DE" sz="75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/ 15</a:t>
            </a:r>
          </a:p>
        </p:txBody>
      </p:sp>
    </p:spTree>
    <p:extLst>
      <p:ext uri="{BB962C8B-B14F-4D97-AF65-F5344CB8AC3E}">
        <p14:creationId xmlns:p14="http://schemas.microsoft.com/office/powerpoint/2010/main" val="631931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1200152"/>
            <a:ext cx="61722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6858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1026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867" y="4644000"/>
            <a:ext cx="104745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5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</p:sldLayoutIdLst>
  <p:hf sldNum="0" hdr="0" ftr="0" dt="0"/>
  <p:txStyles>
    <p:titleStyle>
      <a:lvl1pPr algn="l" defTabSz="685800" rtl="0" eaLnBrk="1" latinLnBrk="0" hangingPunct="1">
        <a:spcBef>
          <a:spcPct val="0"/>
        </a:spcBef>
        <a:buNone/>
        <a:defRPr sz="1500" kern="1200" spc="15" baseline="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spcBef>
          <a:spcPct val="20000"/>
        </a:spcBef>
        <a:buFontTx/>
        <a:buNone/>
        <a:defRPr sz="16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028700" indent="0" algn="l" defTabSz="685800" rtl="0" eaLnBrk="1" latinLnBrk="0" hangingPunct="1">
        <a:spcBef>
          <a:spcPct val="20000"/>
        </a:spcBef>
        <a:buFontTx/>
        <a:buNone/>
        <a:defRPr sz="82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3716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67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1200152"/>
            <a:ext cx="61722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6858000" cy="64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de-DE" sz="13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619" y="4607704"/>
            <a:ext cx="785700" cy="43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51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lvl1pPr algn="l" defTabSz="685800" rtl="0" eaLnBrk="1" latinLnBrk="0" hangingPunct="1">
        <a:spcBef>
          <a:spcPct val="0"/>
        </a:spcBef>
        <a:buNone/>
        <a:defRPr sz="1500" kern="1200" spc="15" baseline="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spcBef>
          <a:spcPct val="20000"/>
        </a:spcBef>
        <a:buFontTx/>
        <a:buNone/>
        <a:defRPr sz="16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028700" indent="0" algn="l" defTabSz="685800" rtl="0" eaLnBrk="1" latinLnBrk="0" hangingPunct="1">
        <a:spcBef>
          <a:spcPct val="20000"/>
        </a:spcBef>
        <a:buFontTx/>
        <a:buNone/>
        <a:defRPr sz="82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371600" indent="0" algn="l" defTabSz="685800" rtl="0" eaLnBrk="1" latinLnBrk="0" hangingPunct="1">
        <a:spcBef>
          <a:spcPct val="20000"/>
        </a:spcBef>
        <a:buFont typeface="Arial" panose="020B0604020202020204" pitchFamily="34" charset="0"/>
        <a:buNone/>
        <a:defRPr sz="675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160" userDrawn="1">
          <p15:clr>
            <a:srgbClr val="F26B43"/>
          </p15:clr>
        </p15:guide>
        <p15:guide id="3" pos="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media1.mp3"/><Relationship Id="rId7" Type="http://schemas.openxmlformats.org/officeDocument/2006/relationships/image" Target="../media/image8.jpe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56016" y="751933"/>
            <a:ext cx="4511615" cy="3007743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344977" y="359955"/>
            <a:ext cx="341072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344977" y="433990"/>
            <a:ext cx="3881192" cy="10275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500" dirty="0">
                <a:latin typeface="Palatino Linotype" panose="02040502050505030304" pitchFamily="18" charset="0"/>
              </a:rPr>
              <a:t>Schottenkloster St. Jakob in Erfurt Schottenkirche </a:t>
            </a:r>
          </a:p>
          <a:p>
            <a:r>
              <a:rPr lang="de-DE" sz="1500" dirty="0">
                <a:latin typeface="Palatino Linotype" panose="02040502050505030304" pitchFamily="18" charset="0"/>
              </a:rPr>
              <a:t>St. Nikolai und St. Jacobi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44977" y="1475035"/>
            <a:ext cx="2998476" cy="25049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900" dirty="0"/>
              <a:t>Benediktinerkloster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900" dirty="0"/>
              <a:t>Stiftung von 1136 durch Walther von </a:t>
            </a:r>
            <a:r>
              <a:rPr lang="de-DE" sz="900" dirty="0" err="1"/>
              <a:t>Glisberg</a:t>
            </a:r>
            <a:endParaRPr lang="de-DE" sz="900" dirty="0"/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900" dirty="0"/>
              <a:t>Die Kirche wurde dem Hl. Jakobus, dem Schutzpatron der Pilger geweiht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900" dirty="0"/>
              <a:t>War Filialkloster der Abtei St. Jakob in Regensburg, das von dem irischen Mönch </a:t>
            </a:r>
            <a:r>
              <a:rPr lang="de-DE" sz="900" dirty="0" err="1"/>
              <a:t>Marianus</a:t>
            </a:r>
            <a:r>
              <a:rPr lang="de-DE" sz="900" dirty="0"/>
              <a:t> </a:t>
            </a:r>
            <a:r>
              <a:rPr lang="de-DE" sz="900" dirty="0" err="1"/>
              <a:t>Scottus</a:t>
            </a:r>
            <a:r>
              <a:rPr lang="de-DE" sz="900" dirty="0"/>
              <a:t> (1) begründet wurde, daher die Ableitung des Namens „Schottenkloster“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900" dirty="0"/>
              <a:t>Klosterauflösung 1632 durch Gustav Adolf, 1635 an die  Mönche zurückgegeben, endgültige Klosteraufhebung 1820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900" dirty="0"/>
              <a:t>Die Kirche wird bis heute als Pfarrkirche der katholischen Laurentiusgemeinde Erfurt genutzt.</a:t>
            </a: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sz="900" dirty="0"/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altLang="de-DE" sz="9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altLang="de-DE" sz="9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128588" indent="-128588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de-DE" altLang="de-DE" sz="9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endParaRPr lang="de-DE" altLang="de-DE" sz="9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endParaRPr lang="de-DE" altLang="de-DE" sz="9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Reinhard Müller</a:t>
            </a:r>
          </a:p>
          <a:p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44977" y="4118258"/>
            <a:ext cx="3421856" cy="189136"/>
          </a:xfrm>
          <a:prstGeom prst="rect">
            <a:avLst/>
          </a:prstGeom>
          <a:noFill/>
        </p:spPr>
        <p:txBody>
          <a:bodyPr wrap="square" lIns="0" tIns="0" rIns="0" bIns="0" numCol="1" spcCol="14400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altLang="de-DE" sz="9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Westportal mit gotischem Turm </a:t>
            </a:r>
            <a:endParaRPr lang="de-DE" sz="9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05F6F5E-22CC-B349-A131-8070A32E7008}"/>
              </a:ext>
            </a:extLst>
          </p:cNvPr>
          <p:cNvSpPr txBox="1"/>
          <p:nvPr/>
        </p:nvSpPr>
        <p:spPr>
          <a:xfrm>
            <a:off x="4094920" y="4307394"/>
            <a:ext cx="2763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Foto: Archiv des LITURGISCHEN SINGKREIS JENA</a:t>
            </a:r>
          </a:p>
        </p:txBody>
      </p:sp>
    </p:spTree>
    <p:extLst>
      <p:ext uri="{BB962C8B-B14F-4D97-AF65-F5344CB8AC3E}">
        <p14:creationId xmlns:p14="http://schemas.microsoft.com/office/powerpoint/2010/main" val="664385737"/>
      </p:ext>
    </p:extLst>
  </p:cSld>
  <p:clrMapOvr>
    <a:masterClrMapping/>
  </p:clrMapOvr>
  <p:transition spd="slow" advTm="30000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8"/>
          <p:cNvCxnSpPr/>
          <p:nvPr/>
        </p:nvCxnSpPr>
        <p:spPr>
          <a:xfrm>
            <a:off x="355672" y="307657"/>
            <a:ext cx="33207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Reinhard Müller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55672" y="644270"/>
            <a:ext cx="3421856" cy="3797813"/>
          </a:xfrm>
          <a:prstGeom prst="rect">
            <a:avLst/>
          </a:prstGeom>
          <a:noFill/>
        </p:spPr>
        <p:txBody>
          <a:bodyPr wrap="square" lIns="0" tIns="0" rIns="0" bIns="0" numCol="1" spcCol="14400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altLang="de-DE" sz="9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Architektur und Ausstattung</a:t>
            </a:r>
          </a:p>
          <a:p>
            <a:pPr>
              <a:buClr>
                <a:schemeClr val="accent1"/>
              </a:buClr>
            </a:pPr>
            <a:r>
              <a:rPr lang="de-DE" sz="900" dirty="0"/>
              <a:t>- Dreischiffige romanische Pfeilerbasilika (um 1136-1200)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- 1472 abgebrannt und noch im 15. Jh. mit gotischem Chor 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   und neuen Arkaden wieder hergestellt 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- 1512 Südwestturm neu; 1718 erhielt er die barocke Haube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der Nordturm wurde nicht wieder aufgebaut</a:t>
            </a:r>
          </a:p>
          <a:p>
            <a:pPr>
              <a:buClr>
                <a:schemeClr val="accent1"/>
              </a:buClr>
            </a:pPr>
            <a:endParaRPr lang="de-DE" altLang="de-DE" sz="900" dirty="0">
              <a:solidFill>
                <a:srgbClr val="002350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Abbruch der Klostergebäude nach der Aufhebung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Ab 1956 Restaurierung, dabei Absenkung des Fußbodens 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   auf das Niveau des 12. Jh.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Weitere Sanierungsarbeiten an der Kirche 1963 und 2009</a:t>
            </a:r>
          </a:p>
          <a:p>
            <a:pPr>
              <a:buClr>
                <a:schemeClr val="accent1"/>
              </a:buClr>
            </a:pPr>
            <a:endParaRPr lang="de-DE" altLang="de-DE" sz="900" dirty="0">
              <a:solidFill>
                <a:srgbClr val="002350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Grabstein des Stifterehepaares (2. Hälfte 13. Jh.)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Spätgotische Maria (Anf. 16. Jh.)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Christophorus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Anna </a:t>
            </a:r>
            <a:r>
              <a:rPr lang="de-DE" altLang="de-DE" sz="900" dirty="0" err="1">
                <a:solidFill>
                  <a:srgbClr val="002350"/>
                </a:solidFill>
              </a:rPr>
              <a:t>selbdritt</a:t>
            </a:r>
            <a:endParaRPr lang="de-DE" altLang="de-DE" sz="900" dirty="0">
              <a:solidFill>
                <a:srgbClr val="002350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</a:rPr>
              <a:t>- Jakobus der Ältere</a:t>
            </a:r>
          </a:p>
          <a:p>
            <a:pPr>
              <a:buClr>
                <a:schemeClr val="accent1"/>
              </a:buClr>
            </a:pPr>
            <a:endParaRPr lang="de-DE" altLang="de-DE" sz="900" dirty="0">
              <a:solidFill>
                <a:srgbClr val="002350"/>
              </a:solidFill>
            </a:endParaRPr>
          </a:p>
          <a:p>
            <a:pPr>
              <a:buClr>
                <a:schemeClr val="accent1"/>
              </a:buClr>
            </a:pPr>
            <a:r>
              <a:rPr lang="de-DE" altLang="de-DE" sz="9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Bedeutung</a:t>
            </a:r>
          </a:p>
          <a:p>
            <a:pPr>
              <a:buClr>
                <a:schemeClr val="accent1"/>
              </a:buClr>
            </a:pPr>
            <a:r>
              <a:rPr lang="de-DE" sz="900" dirty="0"/>
              <a:t>Kloster war Wallfahrtsort und Pilgerstandort </a:t>
            </a:r>
          </a:p>
          <a:p>
            <a:pPr>
              <a:buClr>
                <a:schemeClr val="accent1"/>
              </a:buClr>
            </a:pPr>
            <a:endParaRPr lang="de-DE" sz="900" dirty="0"/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Neben der Missionsarbeit der </a:t>
            </a:r>
            <a:r>
              <a:rPr lang="de-DE" altLang="de-DE" sz="900" dirty="0" err="1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iroschottischen</a:t>
            </a:r>
            <a:r>
              <a:rPr lang="de-DE" altLang="de-DE" sz="900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Mönche war 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das Kloster bekannt für eine naturwissenschaftlich hervor-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ragende Bildungsarbeit (an der Schottenschule), </a:t>
            </a:r>
          </a:p>
          <a:p>
            <a:pPr>
              <a:buClr>
                <a:schemeClr val="accent1"/>
              </a:buClr>
            </a:pPr>
            <a:r>
              <a:rPr lang="de-DE" altLang="de-DE" sz="900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später auch an der 1392 gegründeten Erfurter Universität</a:t>
            </a:r>
            <a:endParaRPr lang="de-DE" altLang="de-DE" sz="9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endParaRPr lang="de-DE" altLang="de-DE" sz="900" b="1" dirty="0">
              <a:solidFill>
                <a:srgbClr val="002350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br>
              <a:rPr lang="de-DE" altLang="de-DE" sz="9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endParaRPr lang="de-DE" sz="9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63423" y="750454"/>
            <a:ext cx="4502726" cy="300181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55672" y="4194022"/>
            <a:ext cx="3421856" cy="189136"/>
          </a:xfrm>
          <a:prstGeom prst="rect">
            <a:avLst/>
          </a:prstGeom>
          <a:noFill/>
        </p:spPr>
        <p:txBody>
          <a:bodyPr wrap="square" lIns="0" tIns="0" rIns="0" bIns="0" numCol="1" spcCol="14400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900" b="1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Mittelschiff – Blick vom (erhöhten) Eingang in Richtung Altar</a:t>
            </a:r>
            <a:endParaRPr lang="de-DE" sz="9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186C02A-8E32-7047-BC60-CA65EA1A10D9}"/>
              </a:ext>
            </a:extLst>
          </p:cNvPr>
          <p:cNvSpPr txBox="1"/>
          <p:nvPr/>
        </p:nvSpPr>
        <p:spPr>
          <a:xfrm>
            <a:off x="4115459" y="4287282"/>
            <a:ext cx="26332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Foto: Archiv des LITURGISCHEN SINGKREIS JENA</a:t>
            </a:r>
          </a:p>
        </p:txBody>
      </p:sp>
    </p:spTree>
    <p:extLst>
      <p:ext uri="{BB962C8B-B14F-4D97-AF65-F5344CB8AC3E}">
        <p14:creationId xmlns:p14="http://schemas.microsoft.com/office/powerpoint/2010/main" val="137112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0"/>
    </mc:Choice>
    <mc:Fallback xmlns="">
      <p:transition spd="slow" advTm="3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8"/>
          <p:cNvCxnSpPr/>
          <p:nvPr/>
        </p:nvCxnSpPr>
        <p:spPr>
          <a:xfrm>
            <a:off x="3863340" y="386628"/>
            <a:ext cx="33207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Reinhard Müller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863340" y="459609"/>
            <a:ext cx="2651307" cy="1304421"/>
          </a:xfrm>
          <a:prstGeom prst="rect">
            <a:avLst/>
          </a:prstGeom>
          <a:noFill/>
        </p:spPr>
        <p:txBody>
          <a:bodyPr wrap="square" lIns="0" tIns="0" rIns="0" bIns="0" numCol="1" spcCol="14400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sz="900" dirty="0">
                <a:solidFill>
                  <a:srgbClr val="002350"/>
                </a:solidFill>
                <a:ea typeface="Roboto Condensed" panose="02000000000000000000" pitchFamily="2" charset="0"/>
              </a:rPr>
              <a:t>Ich selbst verbinde mit diesem Raum angenehme Erinnerungen anlässlich mehrerer Auftritte des </a:t>
            </a:r>
            <a:r>
              <a:rPr lang="de-DE" sz="900" cap="small" dirty="0">
                <a:solidFill>
                  <a:srgbClr val="002350"/>
                </a:solidFill>
                <a:ea typeface="Roboto Condensed" panose="02000000000000000000" pitchFamily="2" charset="0"/>
              </a:rPr>
              <a:t>LITURGISCHEN SINGKREISES JENA.</a:t>
            </a:r>
          </a:p>
          <a:p>
            <a:pPr>
              <a:buClr>
                <a:schemeClr val="accent1"/>
              </a:buClr>
            </a:pPr>
            <a:endParaRPr lang="de-DE" sz="900" dirty="0">
              <a:solidFill>
                <a:srgbClr val="002350"/>
              </a:solidFill>
              <a:ea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endParaRPr lang="de-DE" sz="900" dirty="0">
              <a:solidFill>
                <a:srgbClr val="002350"/>
              </a:solidFill>
              <a:ea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endParaRPr lang="de-DE" sz="900" dirty="0">
              <a:solidFill>
                <a:srgbClr val="002350"/>
              </a:solidFill>
              <a:ea typeface="Roboto Condensed" panose="02000000000000000000" pitchFamily="2" charset="0"/>
            </a:endParaRPr>
          </a:p>
          <a:p>
            <a:pPr>
              <a:buClr>
                <a:schemeClr val="accent1"/>
              </a:buClr>
            </a:pPr>
            <a:endParaRPr lang="de-DE" sz="900" dirty="0"/>
          </a:p>
          <a:p>
            <a:pPr>
              <a:buClr>
                <a:schemeClr val="accent1"/>
              </a:buClr>
            </a:pPr>
            <a:endParaRPr lang="de-DE" sz="900" dirty="0"/>
          </a:p>
          <a:p>
            <a:pPr>
              <a:buClr>
                <a:schemeClr val="accent1"/>
              </a:buClr>
            </a:pPr>
            <a:r>
              <a:rPr lang="de-DE" sz="900" b="1" dirty="0"/>
              <a:t>Unten: St. Jakobus </a:t>
            </a:r>
            <a:r>
              <a:rPr lang="de-DE" sz="900" dirty="0"/>
              <a:t>(über dem Westportal)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91060" y="2214475"/>
            <a:ext cx="2731770" cy="18211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62" y="0"/>
            <a:ext cx="2997688" cy="4495800"/>
          </a:xfrm>
          <a:prstGeom prst="rect">
            <a:avLst/>
          </a:prstGeom>
        </p:spPr>
      </p:pic>
      <p:pic>
        <p:nvPicPr>
          <p:cNvPr id="11" name="KYRIE Deus Sempiterne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926137" y="1221379"/>
            <a:ext cx="487363" cy="487363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5493327" y="997558"/>
            <a:ext cx="1040823" cy="173384"/>
          </a:xfrm>
          <a:prstGeom prst="rect">
            <a:avLst/>
          </a:prstGeom>
          <a:noFill/>
        </p:spPr>
        <p:txBody>
          <a:bodyPr wrap="square" lIns="0" tIns="0" rIns="0" bIns="0" numCol="1" spcCol="144000" rtlCol="0">
            <a:noAutofit/>
          </a:bodyPr>
          <a:lstStyle/>
          <a:p>
            <a:pPr>
              <a:buClr>
                <a:schemeClr val="accent1"/>
              </a:buClr>
            </a:pPr>
            <a:r>
              <a:rPr lang="de-DE" altLang="de-DE" sz="700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Kyrie Deus </a:t>
            </a:r>
            <a:r>
              <a:rPr lang="de-DE" altLang="de-DE" sz="700" dirty="0" err="1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sempiterne</a:t>
            </a:r>
            <a:r>
              <a:rPr lang="de-DE" altLang="de-DE" sz="700" dirty="0">
                <a:solidFill>
                  <a:srgbClr val="00235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 XI. sc.</a:t>
            </a:r>
            <a:endParaRPr lang="de-DE" sz="7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A3F5A32-5CE4-094D-950D-E624CEEF54AF}"/>
              </a:ext>
            </a:extLst>
          </p:cNvPr>
          <p:cNvSpPr txBox="1"/>
          <p:nvPr/>
        </p:nvSpPr>
        <p:spPr>
          <a:xfrm>
            <a:off x="349962" y="4280356"/>
            <a:ext cx="28127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Foto: Archiv des LITURGISCHEN SINGKREIS JENA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24950E-22AB-E34C-A79B-1EC0EF039E75}"/>
              </a:ext>
            </a:extLst>
          </p:cNvPr>
          <p:cNvSpPr txBox="1"/>
          <p:nvPr/>
        </p:nvSpPr>
        <p:spPr>
          <a:xfrm>
            <a:off x="5705199" y="3923852"/>
            <a:ext cx="1248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Foto und Tonaufnahme: Archiv des LITURGISCHEN SINGKREIS JENA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934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0"/>
    </mc:Choice>
    <mc:Fallback xmlns="">
      <p:transition spd="slow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390" numSld="5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4" grpId="0"/>
    </p:bldLst>
  </p:timing>
  <p:extLst>
    <p:ext uri="{E180D4A7-C9FB-4DFB-919C-405C955672EB}">
      <p14:showEvtLst xmlns:p14="http://schemas.microsoft.com/office/powerpoint/2010/main">
        <p14:playEvt time="3" objId="11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1"/>
</p:tagLst>
</file>

<file path=ppt/theme/theme1.xml><?xml version="1.0" encoding="utf-8"?>
<a:theme xmlns:a="http://schemas.openxmlformats.org/drawingml/2006/main" name="Universität Jena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versität">
      <a:majorFont>
        <a:latin typeface="Palatino nova Medium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Universität Jena Blau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versität">
      <a:majorFont>
        <a:latin typeface="Palatino nova Medium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</Words>
  <Application>Microsoft Office PowerPoint</Application>
  <PresentationFormat>Benutzerdefiniert</PresentationFormat>
  <Paragraphs>65</Paragraphs>
  <Slides>3</Slides>
  <Notes>3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Palatino Linotype</vt:lpstr>
      <vt:lpstr>Arial</vt:lpstr>
      <vt:lpstr>Calibri</vt:lpstr>
      <vt:lpstr>Roboto Condensed</vt:lpstr>
      <vt:lpstr>Universität Jena</vt:lpstr>
      <vt:lpstr>Universität Jena Blau</vt:lpstr>
      <vt:lpstr>PowerPoint-Präsentation</vt:lpstr>
      <vt:lpstr>PowerPoint-Präsentation</vt:lpstr>
      <vt:lpstr>PowerPoint-Präsentation</vt:lpstr>
    </vt:vector>
  </TitlesOfParts>
  <Company>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Liana Franke</dc:creator>
  <cp:lastModifiedBy>Maja Menzel</cp:lastModifiedBy>
  <cp:revision>506</cp:revision>
  <cp:lastPrinted>2021-05-31T08:04:28Z</cp:lastPrinted>
  <dcterms:created xsi:type="dcterms:W3CDTF">2017-03-23T10:34:48Z</dcterms:created>
  <dcterms:modified xsi:type="dcterms:W3CDTF">2021-06-14T07:21:30Z</dcterms:modified>
</cp:coreProperties>
</file>